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75" r:id="rId1"/>
  </p:sldMasterIdLst>
  <p:notesMasterIdLst>
    <p:notesMasterId r:id="rId5"/>
  </p:notesMasterIdLst>
  <p:sldIdLst>
    <p:sldId id="269" r:id="rId2"/>
    <p:sldId id="259" r:id="rId3"/>
    <p:sldId id="26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oQqHXX/8yNtqBeDyVwmuaPmh7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B2EB4-1815-464A-95B6-7A54336A941F}" v="6" dt="2024-04-24T16:23:47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98" d="100"/>
          <a:sy n="98" d="100"/>
        </p:scale>
        <p:origin x="9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 Guapa | Emporio de Empanadas" userId="2935bb6b027c2af8" providerId="LiveId" clId="{703B2EB4-1815-464A-95B6-7A54336A941F}"/>
    <pc:docChg chg="delSld modSld">
      <pc:chgData name="La Guapa | Emporio de Empanadas" userId="2935bb6b027c2af8" providerId="LiveId" clId="{703B2EB4-1815-464A-95B6-7A54336A941F}" dt="2024-04-24T16:23:47.564" v="9" actId="123"/>
      <pc:docMkLst>
        <pc:docMk/>
      </pc:docMkLst>
      <pc:sldChg chg="del">
        <pc:chgData name="La Guapa | Emporio de Empanadas" userId="2935bb6b027c2af8" providerId="LiveId" clId="{703B2EB4-1815-464A-95B6-7A54336A941F}" dt="2024-04-24T16:21:59.613" v="0" actId="47"/>
        <pc:sldMkLst>
          <pc:docMk/>
          <pc:sldMk cId="4267361193" sldId="264"/>
        </pc:sldMkLst>
      </pc:sldChg>
      <pc:sldChg chg="del">
        <pc:chgData name="La Guapa | Emporio de Empanadas" userId="2935bb6b027c2af8" providerId="LiveId" clId="{703B2EB4-1815-464A-95B6-7A54336A941F}" dt="2024-04-24T16:22:10.973" v="3" actId="47"/>
        <pc:sldMkLst>
          <pc:docMk/>
          <pc:sldMk cId="1698545188" sldId="265"/>
        </pc:sldMkLst>
      </pc:sldChg>
      <pc:sldChg chg="del">
        <pc:chgData name="La Guapa | Emporio de Empanadas" userId="2935bb6b027c2af8" providerId="LiveId" clId="{703B2EB4-1815-464A-95B6-7A54336A941F}" dt="2024-04-24T16:22:00.538" v="1" actId="47"/>
        <pc:sldMkLst>
          <pc:docMk/>
          <pc:sldMk cId="2896537205" sldId="266"/>
        </pc:sldMkLst>
      </pc:sldChg>
      <pc:sldChg chg="del">
        <pc:chgData name="La Guapa | Emporio de Empanadas" userId="2935bb6b027c2af8" providerId="LiveId" clId="{703B2EB4-1815-464A-95B6-7A54336A941F}" dt="2024-04-24T16:22:01.824" v="2" actId="47"/>
        <pc:sldMkLst>
          <pc:docMk/>
          <pc:sldMk cId="1976757915" sldId="267"/>
        </pc:sldMkLst>
      </pc:sldChg>
      <pc:sldChg chg="modSp">
        <pc:chgData name="La Guapa | Emporio de Empanadas" userId="2935bb6b027c2af8" providerId="LiveId" clId="{703B2EB4-1815-464A-95B6-7A54336A941F}" dt="2024-04-24T16:23:47.564" v="9" actId="123"/>
        <pc:sldMkLst>
          <pc:docMk/>
          <pc:sldMk cId="4057724283" sldId="269"/>
        </pc:sldMkLst>
        <pc:graphicFrameChg chg="mod">
          <ac:chgData name="La Guapa | Emporio de Empanadas" userId="2935bb6b027c2af8" providerId="LiveId" clId="{703B2EB4-1815-464A-95B6-7A54336A941F}" dt="2024-04-24T16:23:47.564" v="9" actId="123"/>
          <ac:graphicFrameMkLst>
            <pc:docMk/>
            <pc:sldMk cId="4057724283" sldId="269"/>
            <ac:graphicFrameMk id="2" creationId="{D1F674AC-9E7B-8C25-9864-26E9A84EBECF}"/>
          </ac:graphicFrameMkLst>
        </pc:graphicFrameChg>
      </pc:sldChg>
      <pc:sldMasterChg chg="delSldLayout">
        <pc:chgData name="La Guapa | Emporio de Empanadas" userId="2935bb6b027c2af8" providerId="LiveId" clId="{703B2EB4-1815-464A-95B6-7A54336A941F}" dt="2024-04-24T16:22:10.973" v="3" actId="47"/>
        <pc:sldMasterMkLst>
          <pc:docMk/>
          <pc:sldMasterMk cId="2212997210" sldId="2147484175"/>
        </pc:sldMasterMkLst>
        <pc:sldLayoutChg chg="del">
          <pc:chgData name="La Guapa | Emporio de Empanadas" userId="2935bb6b027c2af8" providerId="LiveId" clId="{703B2EB4-1815-464A-95B6-7A54336A941F}" dt="2024-04-24T16:22:10.973" v="3" actId="47"/>
          <pc:sldLayoutMkLst>
            <pc:docMk/>
            <pc:sldMasterMk cId="2212997210" sldId="2147484175"/>
            <pc:sldLayoutMk cId="3436295156" sldId="214748418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2003E-5081-4332-BB78-C9C42CBC76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4F0202-0C7A-4262-917E-EBE7D3E1F45D}">
      <dgm:prSet custT="1"/>
      <dgm:spPr/>
      <dgm:t>
        <a:bodyPr/>
        <a:lstStyle/>
        <a:p>
          <a:pPr algn="just"/>
          <a:r>
            <a:rPr lang="pt-BR" sz="1000" b="0" i="0" dirty="0"/>
            <a:t>Em atendimento ao disposto na Lei Federal nº 14.611/2023, divulgamos o Relatório de Transparência e Igualdade Salarial de Mulheres e Homens ( referente ao ano de 2022 ) - o qual foi disponibilizado pelo Ministério do Trabalho e Emprego, baseado no agrupamento de cargos e funções feitos pelo MTE considerando a Classificação Brasileira de Ocupações ( CBO ).</a:t>
          </a:r>
          <a:r>
            <a:rPr lang="pt-BR" sz="1000" b="0" i="1" dirty="0"/>
            <a:t> </a:t>
          </a:r>
          <a:endParaRPr lang="en-US" sz="1000" dirty="0"/>
        </a:p>
      </dgm:t>
    </dgm:pt>
    <dgm:pt modelId="{D6E881BE-9360-4511-AD9B-A3EB0CED920E}" type="parTrans" cxnId="{E1A0CF9A-3B9F-46DA-A39C-43E7DE14A6D3}">
      <dgm:prSet/>
      <dgm:spPr/>
      <dgm:t>
        <a:bodyPr/>
        <a:lstStyle/>
        <a:p>
          <a:endParaRPr lang="en-US"/>
        </a:p>
      </dgm:t>
    </dgm:pt>
    <dgm:pt modelId="{5ADAF014-889D-47F5-BCD5-84373FB4F33A}" type="sibTrans" cxnId="{E1A0CF9A-3B9F-46DA-A39C-43E7DE14A6D3}">
      <dgm:prSet/>
      <dgm:spPr/>
      <dgm:t>
        <a:bodyPr/>
        <a:lstStyle/>
        <a:p>
          <a:endParaRPr lang="en-US"/>
        </a:p>
      </dgm:t>
    </dgm:pt>
    <dgm:pt modelId="{092A30A3-316D-4090-AF2C-6C4F92218551}">
      <dgm:prSet custT="1"/>
      <dgm:spPr/>
      <dgm:t>
        <a:bodyPr/>
        <a:lstStyle/>
        <a:p>
          <a:pPr algn="just"/>
          <a:r>
            <a:rPr lang="pt-BR" sz="1000" b="0" i="0" dirty="0"/>
            <a:t>Embora tal relatório não contemple todas as informações enviadas, prezando sempre por uma relação de total transparência, optamos por disponibilizá-lo em nosso site e, em paralelo, mantemos o acompanhamento das movimentações no portal do Ministério do Trabalho e Emprego, em busca da regularização.</a:t>
          </a:r>
          <a:endParaRPr lang="en-US" sz="1000" dirty="0"/>
        </a:p>
      </dgm:t>
    </dgm:pt>
    <dgm:pt modelId="{914E276C-E6CE-4561-AE91-BFA5F153BCF2}" type="parTrans" cxnId="{5D96AC8E-B20C-4402-8335-66DB01F582E9}">
      <dgm:prSet/>
      <dgm:spPr/>
      <dgm:t>
        <a:bodyPr/>
        <a:lstStyle/>
        <a:p>
          <a:endParaRPr lang="en-US"/>
        </a:p>
      </dgm:t>
    </dgm:pt>
    <dgm:pt modelId="{23367337-74F4-47A9-820C-56B1CFF34C75}" type="sibTrans" cxnId="{5D96AC8E-B20C-4402-8335-66DB01F582E9}">
      <dgm:prSet/>
      <dgm:spPr/>
      <dgm:t>
        <a:bodyPr/>
        <a:lstStyle/>
        <a:p>
          <a:endParaRPr lang="en-US"/>
        </a:p>
      </dgm:t>
    </dgm:pt>
    <dgm:pt modelId="{5DED7ADE-A35A-4A7D-92FB-CF27A9ED1A4C}">
      <dgm:prSet custT="1"/>
      <dgm:spPr/>
      <dgm:t>
        <a:bodyPr/>
        <a:lstStyle/>
        <a:p>
          <a:pPr algn="just"/>
          <a:r>
            <a:rPr lang="pt-BR" sz="1000" b="0" i="0" dirty="0"/>
            <a:t>Nossos critérios salariais e remuneratórios para progressão de carreira são: cumprimento de metas de produção, tempo de experiência profissional, capacidade de trabalho em equipe e proatividades da pessoa colaboradora. Possuímos, para todas as nossas pessoas colaboradoras, independente de gênero: Plano de Cargos e Salários, flexibilização do regime de trabalho para apoio à parentalidade, concessão antecipada de férias individuais, faltas abonadas e auxílio creche.</a:t>
          </a:r>
          <a:endParaRPr lang="en-US" sz="1000" dirty="0"/>
        </a:p>
      </dgm:t>
    </dgm:pt>
    <dgm:pt modelId="{5892DF4B-1133-48A7-8541-7566E044303C}" type="parTrans" cxnId="{5402A6BA-8DB5-421F-83B0-B55B52884604}">
      <dgm:prSet/>
      <dgm:spPr/>
      <dgm:t>
        <a:bodyPr/>
        <a:lstStyle/>
        <a:p>
          <a:endParaRPr lang="en-US"/>
        </a:p>
      </dgm:t>
    </dgm:pt>
    <dgm:pt modelId="{51FB3561-8F01-4CA9-B634-723C82CDA637}" type="sibTrans" cxnId="{5402A6BA-8DB5-421F-83B0-B55B52884604}">
      <dgm:prSet/>
      <dgm:spPr/>
      <dgm:t>
        <a:bodyPr/>
        <a:lstStyle/>
        <a:p>
          <a:endParaRPr lang="en-US"/>
        </a:p>
      </dgm:t>
    </dgm:pt>
    <dgm:pt modelId="{43D5DFB8-AAB2-4F50-80D1-3E3FF5D9363C}">
      <dgm:prSet custT="1"/>
      <dgm:spPr/>
      <dgm:t>
        <a:bodyPr/>
        <a:lstStyle/>
        <a:p>
          <a:pPr algn="just"/>
          <a:r>
            <a:rPr lang="pt-BR" sz="1000" b="0" i="0" dirty="0"/>
            <a:t>Na </a:t>
          </a:r>
          <a:r>
            <a:rPr lang="pt-BR" sz="1000" b="1" i="0" dirty="0"/>
            <a:t>La Guapa </a:t>
          </a:r>
          <a:r>
            <a:rPr lang="pt-BR" sz="1000" b="0" i="0" dirty="0"/>
            <a:t>valorizamos, respeitamos e temos um compromisso firmado para valorização das ações de Diversidade, Equidade e Inclusão. Garantimos tratamento igualitário e sem qualquer discriminação de gênero, raça , orientação sexual ou identidade de gênero -  proporcionando a igualdade de oportunidades entre homens e mulheres.</a:t>
          </a:r>
          <a:endParaRPr lang="en-US" sz="1000" dirty="0"/>
        </a:p>
      </dgm:t>
    </dgm:pt>
    <dgm:pt modelId="{43E980E9-0EB1-4909-A612-E90FD9047F41}" type="parTrans" cxnId="{87CBB76E-70CD-46ED-9F8B-3FC204E06C29}">
      <dgm:prSet/>
      <dgm:spPr/>
      <dgm:t>
        <a:bodyPr/>
        <a:lstStyle/>
        <a:p>
          <a:endParaRPr lang="en-US"/>
        </a:p>
      </dgm:t>
    </dgm:pt>
    <dgm:pt modelId="{101E804E-7351-46E4-91FB-E1E17D982B5A}" type="sibTrans" cxnId="{87CBB76E-70CD-46ED-9F8B-3FC204E06C29}">
      <dgm:prSet/>
      <dgm:spPr/>
      <dgm:t>
        <a:bodyPr/>
        <a:lstStyle/>
        <a:p>
          <a:endParaRPr lang="en-US"/>
        </a:p>
      </dgm:t>
    </dgm:pt>
    <dgm:pt modelId="{DB8BF261-F0F0-4124-A14B-971B3FF6D7AE}">
      <dgm:prSet custT="1"/>
      <dgm:spPr/>
      <dgm:t>
        <a:bodyPr/>
        <a:lstStyle/>
        <a:p>
          <a:pPr algn="just"/>
          <a:r>
            <a:rPr lang="pt-BR" sz="1000" b="0" i="0" dirty="0"/>
            <a:t>Possuímos inclusive, diversas mulheres que compõem nosso time de Liderança ( </a:t>
          </a:r>
          <a:r>
            <a:rPr lang="pt-BR" sz="1000" b="1" i="0" dirty="0"/>
            <a:t>75% do nosso quadro de Liderança é formado por mulheres </a:t>
          </a:r>
          <a:r>
            <a:rPr lang="pt-BR" sz="1000" b="0" i="0" dirty="0"/>
            <a:t>) – onde incentivamos continuamente o crescimento profissional de cada uma delas.</a:t>
          </a:r>
          <a:endParaRPr lang="en-US" sz="1000" dirty="0"/>
        </a:p>
      </dgm:t>
    </dgm:pt>
    <dgm:pt modelId="{261B4896-E404-4B47-B35D-A799EB665FBC}" type="parTrans" cxnId="{1A14359D-4EDC-4E7A-81C4-8057994D77F2}">
      <dgm:prSet/>
      <dgm:spPr/>
      <dgm:t>
        <a:bodyPr/>
        <a:lstStyle/>
        <a:p>
          <a:endParaRPr lang="en-US"/>
        </a:p>
      </dgm:t>
    </dgm:pt>
    <dgm:pt modelId="{E4140105-D5BE-41E1-931B-E93E4E21DB47}" type="sibTrans" cxnId="{1A14359D-4EDC-4E7A-81C4-8057994D77F2}">
      <dgm:prSet/>
      <dgm:spPr/>
      <dgm:t>
        <a:bodyPr/>
        <a:lstStyle/>
        <a:p>
          <a:endParaRPr lang="en-US"/>
        </a:p>
      </dgm:t>
    </dgm:pt>
    <dgm:pt modelId="{27CA9BF5-7D12-4C98-A4F5-6220C0FF489A}">
      <dgm:prSet custT="1"/>
      <dgm:spPr/>
      <dgm:t>
        <a:bodyPr/>
        <a:lstStyle/>
        <a:p>
          <a:pPr algn="just"/>
          <a:r>
            <a:rPr lang="pt-BR" sz="1000" b="0" i="0" dirty="0"/>
            <a:t>Nosso time é diverso e nosso ambiente inclusivo, com oportunidades equitativas para todos e todas, e estes são alguns dos motivos que nos levaram ao crescimento, nos permitindo hoje alcançar o décimo aniversário. </a:t>
          </a:r>
          <a:endParaRPr lang="en-US" sz="1000" dirty="0"/>
        </a:p>
      </dgm:t>
    </dgm:pt>
    <dgm:pt modelId="{0037F571-C939-4388-B678-C54943B72DA2}" type="parTrans" cxnId="{C9ACE924-9041-48BD-9CA4-589F57422AF6}">
      <dgm:prSet/>
      <dgm:spPr/>
      <dgm:t>
        <a:bodyPr/>
        <a:lstStyle/>
        <a:p>
          <a:endParaRPr lang="en-US"/>
        </a:p>
      </dgm:t>
    </dgm:pt>
    <dgm:pt modelId="{E56F515F-6CCC-4331-8FA0-C08931EC4ACC}" type="sibTrans" cxnId="{C9ACE924-9041-48BD-9CA4-589F57422AF6}">
      <dgm:prSet/>
      <dgm:spPr/>
      <dgm:t>
        <a:bodyPr/>
        <a:lstStyle/>
        <a:p>
          <a:endParaRPr lang="en-US"/>
        </a:p>
      </dgm:t>
    </dgm:pt>
    <dgm:pt modelId="{A6011B6F-5BEC-43B2-961E-EF63E9C19872}" type="pres">
      <dgm:prSet presAssocID="{EF72003E-5081-4332-BB78-C9C42CBC76F7}" presName="vert0" presStyleCnt="0">
        <dgm:presLayoutVars>
          <dgm:dir/>
          <dgm:animOne val="branch"/>
          <dgm:animLvl val="lvl"/>
        </dgm:presLayoutVars>
      </dgm:prSet>
      <dgm:spPr/>
    </dgm:pt>
    <dgm:pt modelId="{693C8722-AE97-4197-AFAF-1F6F0AD8E87F}" type="pres">
      <dgm:prSet presAssocID="{0C4F0202-0C7A-4262-917E-EBE7D3E1F45D}" presName="thickLine" presStyleLbl="alignNode1" presStyleIdx="0" presStyleCnt="6"/>
      <dgm:spPr/>
    </dgm:pt>
    <dgm:pt modelId="{09D532FC-B8A8-43A9-97F5-ED4670251D84}" type="pres">
      <dgm:prSet presAssocID="{0C4F0202-0C7A-4262-917E-EBE7D3E1F45D}" presName="horz1" presStyleCnt="0"/>
      <dgm:spPr/>
    </dgm:pt>
    <dgm:pt modelId="{1FE45D47-63EC-4BEB-A761-4131DEE270A8}" type="pres">
      <dgm:prSet presAssocID="{0C4F0202-0C7A-4262-917E-EBE7D3E1F45D}" presName="tx1" presStyleLbl="revTx" presStyleIdx="0" presStyleCnt="6"/>
      <dgm:spPr/>
    </dgm:pt>
    <dgm:pt modelId="{91B6A458-4B7E-4EF6-ACC4-697AADE4A7A9}" type="pres">
      <dgm:prSet presAssocID="{0C4F0202-0C7A-4262-917E-EBE7D3E1F45D}" presName="vert1" presStyleCnt="0"/>
      <dgm:spPr/>
    </dgm:pt>
    <dgm:pt modelId="{F8A50892-F82E-4F82-BFC3-EE58E486F5A7}" type="pres">
      <dgm:prSet presAssocID="{092A30A3-316D-4090-AF2C-6C4F92218551}" presName="thickLine" presStyleLbl="alignNode1" presStyleIdx="1" presStyleCnt="6"/>
      <dgm:spPr/>
    </dgm:pt>
    <dgm:pt modelId="{3FB7B462-BE0D-4FE2-BC58-9885469A55B4}" type="pres">
      <dgm:prSet presAssocID="{092A30A3-316D-4090-AF2C-6C4F92218551}" presName="horz1" presStyleCnt="0"/>
      <dgm:spPr/>
    </dgm:pt>
    <dgm:pt modelId="{8577734E-4326-4DBE-92CA-171A6C8CF438}" type="pres">
      <dgm:prSet presAssocID="{092A30A3-316D-4090-AF2C-6C4F92218551}" presName="tx1" presStyleLbl="revTx" presStyleIdx="1" presStyleCnt="6"/>
      <dgm:spPr/>
    </dgm:pt>
    <dgm:pt modelId="{3BF284DA-8B0F-49B0-A558-91C211D9F28C}" type="pres">
      <dgm:prSet presAssocID="{092A30A3-316D-4090-AF2C-6C4F92218551}" presName="vert1" presStyleCnt="0"/>
      <dgm:spPr/>
    </dgm:pt>
    <dgm:pt modelId="{0DE500F8-452B-47CE-AD9D-ECBDE0EB62B3}" type="pres">
      <dgm:prSet presAssocID="{5DED7ADE-A35A-4A7D-92FB-CF27A9ED1A4C}" presName="thickLine" presStyleLbl="alignNode1" presStyleIdx="2" presStyleCnt="6"/>
      <dgm:spPr/>
    </dgm:pt>
    <dgm:pt modelId="{2AA18C0D-B88B-4C61-AF82-A09CC239F264}" type="pres">
      <dgm:prSet presAssocID="{5DED7ADE-A35A-4A7D-92FB-CF27A9ED1A4C}" presName="horz1" presStyleCnt="0"/>
      <dgm:spPr/>
    </dgm:pt>
    <dgm:pt modelId="{24EF8E9F-E0F0-4DBA-802C-BF6825365739}" type="pres">
      <dgm:prSet presAssocID="{5DED7ADE-A35A-4A7D-92FB-CF27A9ED1A4C}" presName="tx1" presStyleLbl="revTx" presStyleIdx="2" presStyleCnt="6"/>
      <dgm:spPr/>
    </dgm:pt>
    <dgm:pt modelId="{41BA6F90-E931-4310-937A-5257C481B4F3}" type="pres">
      <dgm:prSet presAssocID="{5DED7ADE-A35A-4A7D-92FB-CF27A9ED1A4C}" presName="vert1" presStyleCnt="0"/>
      <dgm:spPr/>
    </dgm:pt>
    <dgm:pt modelId="{82DD24DF-97AE-43A9-8F27-73D8CCC0B56A}" type="pres">
      <dgm:prSet presAssocID="{43D5DFB8-AAB2-4F50-80D1-3E3FF5D9363C}" presName="thickLine" presStyleLbl="alignNode1" presStyleIdx="3" presStyleCnt="6"/>
      <dgm:spPr/>
    </dgm:pt>
    <dgm:pt modelId="{C00A8696-2024-4389-8F4F-A26E1EDDC6ED}" type="pres">
      <dgm:prSet presAssocID="{43D5DFB8-AAB2-4F50-80D1-3E3FF5D9363C}" presName="horz1" presStyleCnt="0"/>
      <dgm:spPr/>
    </dgm:pt>
    <dgm:pt modelId="{07BC83B3-39DC-433F-9DAA-5517B1CADDD7}" type="pres">
      <dgm:prSet presAssocID="{43D5DFB8-AAB2-4F50-80D1-3E3FF5D9363C}" presName="tx1" presStyleLbl="revTx" presStyleIdx="3" presStyleCnt="6"/>
      <dgm:spPr/>
    </dgm:pt>
    <dgm:pt modelId="{466A1EC3-F64C-4B16-B8D9-60E93FDE6B10}" type="pres">
      <dgm:prSet presAssocID="{43D5DFB8-AAB2-4F50-80D1-3E3FF5D9363C}" presName="vert1" presStyleCnt="0"/>
      <dgm:spPr/>
    </dgm:pt>
    <dgm:pt modelId="{1A0B2487-54FC-486C-8EBC-7811F0571A7E}" type="pres">
      <dgm:prSet presAssocID="{DB8BF261-F0F0-4124-A14B-971B3FF6D7AE}" presName="thickLine" presStyleLbl="alignNode1" presStyleIdx="4" presStyleCnt="6"/>
      <dgm:spPr/>
    </dgm:pt>
    <dgm:pt modelId="{3C1A2AB4-5229-4579-A495-13C6AFB5ADB8}" type="pres">
      <dgm:prSet presAssocID="{DB8BF261-F0F0-4124-A14B-971B3FF6D7AE}" presName="horz1" presStyleCnt="0"/>
      <dgm:spPr/>
    </dgm:pt>
    <dgm:pt modelId="{B47D3EC9-6BCC-4747-BF9E-DC866CECC960}" type="pres">
      <dgm:prSet presAssocID="{DB8BF261-F0F0-4124-A14B-971B3FF6D7AE}" presName="tx1" presStyleLbl="revTx" presStyleIdx="4" presStyleCnt="6"/>
      <dgm:spPr/>
    </dgm:pt>
    <dgm:pt modelId="{22F6A02B-CC40-4CBB-B146-7C2F716DDA61}" type="pres">
      <dgm:prSet presAssocID="{DB8BF261-F0F0-4124-A14B-971B3FF6D7AE}" presName="vert1" presStyleCnt="0"/>
      <dgm:spPr/>
    </dgm:pt>
    <dgm:pt modelId="{74C08104-FF03-4302-82BF-6A8F5AE8A5B5}" type="pres">
      <dgm:prSet presAssocID="{27CA9BF5-7D12-4C98-A4F5-6220C0FF489A}" presName="thickLine" presStyleLbl="alignNode1" presStyleIdx="5" presStyleCnt="6"/>
      <dgm:spPr/>
    </dgm:pt>
    <dgm:pt modelId="{015C88A3-6717-45FF-A9C2-4B0C6E3E2E52}" type="pres">
      <dgm:prSet presAssocID="{27CA9BF5-7D12-4C98-A4F5-6220C0FF489A}" presName="horz1" presStyleCnt="0"/>
      <dgm:spPr/>
    </dgm:pt>
    <dgm:pt modelId="{7C51FBF7-3DE5-4D31-AD22-EB787794225F}" type="pres">
      <dgm:prSet presAssocID="{27CA9BF5-7D12-4C98-A4F5-6220C0FF489A}" presName="tx1" presStyleLbl="revTx" presStyleIdx="5" presStyleCnt="6"/>
      <dgm:spPr/>
    </dgm:pt>
    <dgm:pt modelId="{0EB0F087-8713-4633-BE5C-D882A2FE2225}" type="pres">
      <dgm:prSet presAssocID="{27CA9BF5-7D12-4C98-A4F5-6220C0FF489A}" presName="vert1" presStyleCnt="0"/>
      <dgm:spPr/>
    </dgm:pt>
  </dgm:ptLst>
  <dgm:cxnLst>
    <dgm:cxn modelId="{10306914-BF76-4240-A23F-128967EA24C6}" type="presOf" srcId="{EF72003E-5081-4332-BB78-C9C42CBC76F7}" destId="{A6011B6F-5BEC-43B2-961E-EF63E9C19872}" srcOrd="0" destOrd="0" presId="urn:microsoft.com/office/officeart/2008/layout/LinedList"/>
    <dgm:cxn modelId="{C9ACE924-9041-48BD-9CA4-589F57422AF6}" srcId="{EF72003E-5081-4332-BB78-C9C42CBC76F7}" destId="{27CA9BF5-7D12-4C98-A4F5-6220C0FF489A}" srcOrd="5" destOrd="0" parTransId="{0037F571-C939-4388-B678-C54943B72DA2}" sibTransId="{E56F515F-6CCC-4331-8FA0-C08931EC4ACC}"/>
    <dgm:cxn modelId="{87CBB76E-70CD-46ED-9F8B-3FC204E06C29}" srcId="{EF72003E-5081-4332-BB78-C9C42CBC76F7}" destId="{43D5DFB8-AAB2-4F50-80D1-3E3FF5D9363C}" srcOrd="3" destOrd="0" parTransId="{43E980E9-0EB1-4909-A612-E90FD9047F41}" sibTransId="{101E804E-7351-46E4-91FB-E1E17D982B5A}"/>
    <dgm:cxn modelId="{488D0357-4B07-44F3-9094-AF8D90F33354}" type="presOf" srcId="{43D5DFB8-AAB2-4F50-80D1-3E3FF5D9363C}" destId="{07BC83B3-39DC-433F-9DAA-5517B1CADDD7}" srcOrd="0" destOrd="0" presId="urn:microsoft.com/office/officeart/2008/layout/LinedList"/>
    <dgm:cxn modelId="{3EA6D07B-BEF6-4680-84A7-C07083A908A2}" type="presOf" srcId="{0C4F0202-0C7A-4262-917E-EBE7D3E1F45D}" destId="{1FE45D47-63EC-4BEB-A761-4131DEE270A8}" srcOrd="0" destOrd="0" presId="urn:microsoft.com/office/officeart/2008/layout/LinedList"/>
    <dgm:cxn modelId="{5D96AC8E-B20C-4402-8335-66DB01F582E9}" srcId="{EF72003E-5081-4332-BB78-C9C42CBC76F7}" destId="{092A30A3-316D-4090-AF2C-6C4F92218551}" srcOrd="1" destOrd="0" parTransId="{914E276C-E6CE-4561-AE91-BFA5F153BCF2}" sibTransId="{23367337-74F4-47A9-820C-56B1CFF34C75}"/>
    <dgm:cxn modelId="{E1A0CF9A-3B9F-46DA-A39C-43E7DE14A6D3}" srcId="{EF72003E-5081-4332-BB78-C9C42CBC76F7}" destId="{0C4F0202-0C7A-4262-917E-EBE7D3E1F45D}" srcOrd="0" destOrd="0" parTransId="{D6E881BE-9360-4511-AD9B-A3EB0CED920E}" sibTransId="{5ADAF014-889D-47F5-BCD5-84373FB4F33A}"/>
    <dgm:cxn modelId="{1A14359D-4EDC-4E7A-81C4-8057994D77F2}" srcId="{EF72003E-5081-4332-BB78-C9C42CBC76F7}" destId="{DB8BF261-F0F0-4124-A14B-971B3FF6D7AE}" srcOrd="4" destOrd="0" parTransId="{261B4896-E404-4B47-B35D-A799EB665FBC}" sibTransId="{E4140105-D5BE-41E1-931B-E93E4E21DB47}"/>
    <dgm:cxn modelId="{5402A6BA-8DB5-421F-83B0-B55B52884604}" srcId="{EF72003E-5081-4332-BB78-C9C42CBC76F7}" destId="{5DED7ADE-A35A-4A7D-92FB-CF27A9ED1A4C}" srcOrd="2" destOrd="0" parTransId="{5892DF4B-1133-48A7-8541-7566E044303C}" sibTransId="{51FB3561-8F01-4CA9-B634-723C82CDA637}"/>
    <dgm:cxn modelId="{E59A7FCB-5835-41E0-AF22-B52B3B0C0296}" type="presOf" srcId="{DB8BF261-F0F0-4124-A14B-971B3FF6D7AE}" destId="{B47D3EC9-6BCC-4747-BF9E-DC866CECC960}" srcOrd="0" destOrd="0" presId="urn:microsoft.com/office/officeart/2008/layout/LinedList"/>
    <dgm:cxn modelId="{B70962D9-3D66-463F-A2A5-1A621151938D}" type="presOf" srcId="{092A30A3-316D-4090-AF2C-6C4F92218551}" destId="{8577734E-4326-4DBE-92CA-171A6C8CF438}" srcOrd="0" destOrd="0" presId="urn:microsoft.com/office/officeart/2008/layout/LinedList"/>
    <dgm:cxn modelId="{1B86E5E4-855B-4F30-AFBC-57DB0C915FD2}" type="presOf" srcId="{27CA9BF5-7D12-4C98-A4F5-6220C0FF489A}" destId="{7C51FBF7-3DE5-4D31-AD22-EB787794225F}" srcOrd="0" destOrd="0" presId="urn:microsoft.com/office/officeart/2008/layout/LinedList"/>
    <dgm:cxn modelId="{CE846BF2-073C-433C-979E-4AA55A7DE071}" type="presOf" srcId="{5DED7ADE-A35A-4A7D-92FB-CF27A9ED1A4C}" destId="{24EF8E9F-E0F0-4DBA-802C-BF6825365739}" srcOrd="0" destOrd="0" presId="urn:microsoft.com/office/officeart/2008/layout/LinedList"/>
    <dgm:cxn modelId="{0A7D1E95-FF20-4D36-AB83-92BBAD5544B2}" type="presParOf" srcId="{A6011B6F-5BEC-43B2-961E-EF63E9C19872}" destId="{693C8722-AE97-4197-AFAF-1F6F0AD8E87F}" srcOrd="0" destOrd="0" presId="urn:microsoft.com/office/officeart/2008/layout/LinedList"/>
    <dgm:cxn modelId="{EA1548C5-C9A1-4768-86BB-C05FB91EA531}" type="presParOf" srcId="{A6011B6F-5BEC-43B2-961E-EF63E9C19872}" destId="{09D532FC-B8A8-43A9-97F5-ED4670251D84}" srcOrd="1" destOrd="0" presId="urn:microsoft.com/office/officeart/2008/layout/LinedList"/>
    <dgm:cxn modelId="{F141BF74-13B8-4FFC-BA91-499D2AEB74D1}" type="presParOf" srcId="{09D532FC-B8A8-43A9-97F5-ED4670251D84}" destId="{1FE45D47-63EC-4BEB-A761-4131DEE270A8}" srcOrd="0" destOrd="0" presId="urn:microsoft.com/office/officeart/2008/layout/LinedList"/>
    <dgm:cxn modelId="{8E1E1B46-955C-4E11-BAFE-6B45D7977634}" type="presParOf" srcId="{09D532FC-B8A8-43A9-97F5-ED4670251D84}" destId="{91B6A458-4B7E-4EF6-ACC4-697AADE4A7A9}" srcOrd="1" destOrd="0" presId="urn:microsoft.com/office/officeart/2008/layout/LinedList"/>
    <dgm:cxn modelId="{6CA82C80-1A15-4200-9E95-FD0208F23852}" type="presParOf" srcId="{A6011B6F-5BEC-43B2-961E-EF63E9C19872}" destId="{F8A50892-F82E-4F82-BFC3-EE58E486F5A7}" srcOrd="2" destOrd="0" presId="urn:microsoft.com/office/officeart/2008/layout/LinedList"/>
    <dgm:cxn modelId="{23C9C585-0909-46BB-8A2C-1DD377641030}" type="presParOf" srcId="{A6011B6F-5BEC-43B2-961E-EF63E9C19872}" destId="{3FB7B462-BE0D-4FE2-BC58-9885469A55B4}" srcOrd="3" destOrd="0" presId="urn:microsoft.com/office/officeart/2008/layout/LinedList"/>
    <dgm:cxn modelId="{AE42EC4C-0FB0-4F17-9242-9CDC52F1C04B}" type="presParOf" srcId="{3FB7B462-BE0D-4FE2-BC58-9885469A55B4}" destId="{8577734E-4326-4DBE-92CA-171A6C8CF438}" srcOrd="0" destOrd="0" presId="urn:microsoft.com/office/officeart/2008/layout/LinedList"/>
    <dgm:cxn modelId="{64867608-0C4B-4719-89E2-4BC99008E44F}" type="presParOf" srcId="{3FB7B462-BE0D-4FE2-BC58-9885469A55B4}" destId="{3BF284DA-8B0F-49B0-A558-91C211D9F28C}" srcOrd="1" destOrd="0" presId="urn:microsoft.com/office/officeart/2008/layout/LinedList"/>
    <dgm:cxn modelId="{95DD7504-A9DA-47B3-A355-8DB651D250DD}" type="presParOf" srcId="{A6011B6F-5BEC-43B2-961E-EF63E9C19872}" destId="{0DE500F8-452B-47CE-AD9D-ECBDE0EB62B3}" srcOrd="4" destOrd="0" presId="urn:microsoft.com/office/officeart/2008/layout/LinedList"/>
    <dgm:cxn modelId="{78DE579B-EE1D-40CC-8FF7-69F5D39D5291}" type="presParOf" srcId="{A6011B6F-5BEC-43B2-961E-EF63E9C19872}" destId="{2AA18C0D-B88B-4C61-AF82-A09CC239F264}" srcOrd="5" destOrd="0" presId="urn:microsoft.com/office/officeart/2008/layout/LinedList"/>
    <dgm:cxn modelId="{C9B64179-A922-4EE1-867A-ED0B881EB9B7}" type="presParOf" srcId="{2AA18C0D-B88B-4C61-AF82-A09CC239F264}" destId="{24EF8E9F-E0F0-4DBA-802C-BF6825365739}" srcOrd="0" destOrd="0" presId="urn:microsoft.com/office/officeart/2008/layout/LinedList"/>
    <dgm:cxn modelId="{E435973F-AE9E-4B99-BAFA-3D8D7C7F7E4D}" type="presParOf" srcId="{2AA18C0D-B88B-4C61-AF82-A09CC239F264}" destId="{41BA6F90-E931-4310-937A-5257C481B4F3}" srcOrd="1" destOrd="0" presId="urn:microsoft.com/office/officeart/2008/layout/LinedList"/>
    <dgm:cxn modelId="{2558DD6B-3B7B-401A-B732-4B8F92C05C46}" type="presParOf" srcId="{A6011B6F-5BEC-43B2-961E-EF63E9C19872}" destId="{82DD24DF-97AE-43A9-8F27-73D8CCC0B56A}" srcOrd="6" destOrd="0" presId="urn:microsoft.com/office/officeart/2008/layout/LinedList"/>
    <dgm:cxn modelId="{63B4BCDB-1DA5-41E7-8E1E-1CD7EB9DA623}" type="presParOf" srcId="{A6011B6F-5BEC-43B2-961E-EF63E9C19872}" destId="{C00A8696-2024-4389-8F4F-A26E1EDDC6ED}" srcOrd="7" destOrd="0" presId="urn:microsoft.com/office/officeart/2008/layout/LinedList"/>
    <dgm:cxn modelId="{8246F30C-4D8C-40C8-BF76-E964A04A2DB9}" type="presParOf" srcId="{C00A8696-2024-4389-8F4F-A26E1EDDC6ED}" destId="{07BC83B3-39DC-433F-9DAA-5517B1CADDD7}" srcOrd="0" destOrd="0" presId="urn:microsoft.com/office/officeart/2008/layout/LinedList"/>
    <dgm:cxn modelId="{7E89605B-DC47-4B6C-BF3C-F28463CCA4B8}" type="presParOf" srcId="{C00A8696-2024-4389-8F4F-A26E1EDDC6ED}" destId="{466A1EC3-F64C-4B16-B8D9-60E93FDE6B10}" srcOrd="1" destOrd="0" presId="urn:microsoft.com/office/officeart/2008/layout/LinedList"/>
    <dgm:cxn modelId="{30FE76B1-7B77-4349-A5FA-9956DAF9F0F2}" type="presParOf" srcId="{A6011B6F-5BEC-43B2-961E-EF63E9C19872}" destId="{1A0B2487-54FC-486C-8EBC-7811F0571A7E}" srcOrd="8" destOrd="0" presId="urn:microsoft.com/office/officeart/2008/layout/LinedList"/>
    <dgm:cxn modelId="{F86F5648-0D11-4E30-978E-E083BFD72E99}" type="presParOf" srcId="{A6011B6F-5BEC-43B2-961E-EF63E9C19872}" destId="{3C1A2AB4-5229-4579-A495-13C6AFB5ADB8}" srcOrd="9" destOrd="0" presId="urn:microsoft.com/office/officeart/2008/layout/LinedList"/>
    <dgm:cxn modelId="{CD2F11A5-E00C-432D-8953-7E50D54F843A}" type="presParOf" srcId="{3C1A2AB4-5229-4579-A495-13C6AFB5ADB8}" destId="{B47D3EC9-6BCC-4747-BF9E-DC866CECC960}" srcOrd="0" destOrd="0" presId="urn:microsoft.com/office/officeart/2008/layout/LinedList"/>
    <dgm:cxn modelId="{2A2C1584-3645-45FA-AD12-A67A9F85DF74}" type="presParOf" srcId="{3C1A2AB4-5229-4579-A495-13C6AFB5ADB8}" destId="{22F6A02B-CC40-4CBB-B146-7C2F716DDA61}" srcOrd="1" destOrd="0" presId="urn:microsoft.com/office/officeart/2008/layout/LinedList"/>
    <dgm:cxn modelId="{D8057497-B93D-41A6-8199-D56C41566D3C}" type="presParOf" srcId="{A6011B6F-5BEC-43B2-961E-EF63E9C19872}" destId="{74C08104-FF03-4302-82BF-6A8F5AE8A5B5}" srcOrd="10" destOrd="0" presId="urn:microsoft.com/office/officeart/2008/layout/LinedList"/>
    <dgm:cxn modelId="{245C66CE-C0C8-4872-A1D6-89C97313006C}" type="presParOf" srcId="{A6011B6F-5BEC-43B2-961E-EF63E9C19872}" destId="{015C88A3-6717-45FF-A9C2-4B0C6E3E2E52}" srcOrd="11" destOrd="0" presId="urn:microsoft.com/office/officeart/2008/layout/LinedList"/>
    <dgm:cxn modelId="{E705CE20-3D2E-42B7-881D-5FBAADA72537}" type="presParOf" srcId="{015C88A3-6717-45FF-A9C2-4B0C6E3E2E52}" destId="{7C51FBF7-3DE5-4D31-AD22-EB787794225F}" srcOrd="0" destOrd="0" presId="urn:microsoft.com/office/officeart/2008/layout/LinedList"/>
    <dgm:cxn modelId="{144B4C0D-784C-4E8A-8502-4849D80EC4EB}" type="presParOf" srcId="{015C88A3-6717-45FF-A9C2-4B0C6E3E2E52}" destId="{0EB0F087-8713-4633-BE5C-D882A2FE22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C8722-AE97-4197-AFAF-1F6F0AD8E87F}">
      <dsp:nvSpPr>
        <dsp:cNvPr id="0" name=""/>
        <dsp:cNvSpPr/>
      </dsp:nvSpPr>
      <dsp:spPr>
        <a:xfrm>
          <a:off x="0" y="1986"/>
          <a:ext cx="7704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45D47-63EC-4BEB-A761-4131DEE270A8}">
      <dsp:nvSpPr>
        <dsp:cNvPr id="0" name=""/>
        <dsp:cNvSpPr/>
      </dsp:nvSpPr>
      <dsp:spPr>
        <a:xfrm>
          <a:off x="0" y="1986"/>
          <a:ext cx="7704162" cy="677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i="0" kern="1200" dirty="0"/>
            <a:t>Em atendimento ao disposto na Lei Federal nº 14.611/2023, divulgamos o Relatório de Transparência e Igualdade Salarial de Mulheres e Homens ( referente ao ano de 2022 ) - o qual foi disponibilizado pelo Ministério do Trabalho e Emprego, baseado no agrupamento de cargos e funções feitos pelo MTE considerando a Classificação Brasileira de Ocupações ( CBO ).</a:t>
          </a:r>
          <a:r>
            <a:rPr lang="pt-BR" sz="1000" b="0" i="1" kern="1200" dirty="0"/>
            <a:t> </a:t>
          </a:r>
          <a:endParaRPr lang="en-US" sz="1000" kern="1200" dirty="0"/>
        </a:p>
      </dsp:txBody>
      <dsp:txXfrm>
        <a:off x="0" y="1986"/>
        <a:ext cx="7704162" cy="677301"/>
      </dsp:txXfrm>
    </dsp:sp>
    <dsp:sp modelId="{F8A50892-F82E-4F82-BFC3-EE58E486F5A7}">
      <dsp:nvSpPr>
        <dsp:cNvPr id="0" name=""/>
        <dsp:cNvSpPr/>
      </dsp:nvSpPr>
      <dsp:spPr>
        <a:xfrm>
          <a:off x="0" y="679287"/>
          <a:ext cx="7704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7734E-4326-4DBE-92CA-171A6C8CF438}">
      <dsp:nvSpPr>
        <dsp:cNvPr id="0" name=""/>
        <dsp:cNvSpPr/>
      </dsp:nvSpPr>
      <dsp:spPr>
        <a:xfrm>
          <a:off x="0" y="679287"/>
          <a:ext cx="7704162" cy="677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i="0" kern="1200" dirty="0"/>
            <a:t>Embora tal relatório não contemple todas as informações enviadas, prezando sempre por uma relação de total transparência, optamos por disponibilizá-lo em nosso site e, em paralelo, mantemos o acompanhamento das movimentações no portal do Ministério do Trabalho e Emprego, em busca da regularização.</a:t>
          </a:r>
          <a:endParaRPr lang="en-US" sz="1000" kern="1200" dirty="0"/>
        </a:p>
      </dsp:txBody>
      <dsp:txXfrm>
        <a:off x="0" y="679287"/>
        <a:ext cx="7704162" cy="677301"/>
      </dsp:txXfrm>
    </dsp:sp>
    <dsp:sp modelId="{0DE500F8-452B-47CE-AD9D-ECBDE0EB62B3}">
      <dsp:nvSpPr>
        <dsp:cNvPr id="0" name=""/>
        <dsp:cNvSpPr/>
      </dsp:nvSpPr>
      <dsp:spPr>
        <a:xfrm>
          <a:off x="0" y="1356588"/>
          <a:ext cx="7704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F8E9F-E0F0-4DBA-802C-BF6825365739}">
      <dsp:nvSpPr>
        <dsp:cNvPr id="0" name=""/>
        <dsp:cNvSpPr/>
      </dsp:nvSpPr>
      <dsp:spPr>
        <a:xfrm>
          <a:off x="0" y="1356588"/>
          <a:ext cx="7704162" cy="677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i="0" kern="1200" dirty="0"/>
            <a:t>Nossos critérios salariais e remuneratórios para progressão de carreira são: cumprimento de metas de produção, tempo de experiência profissional, capacidade de trabalho em equipe e proatividades da pessoa colaboradora. Possuímos, para todas as nossas pessoas colaboradoras, independente de gênero: Plano de Cargos e Salários, flexibilização do regime de trabalho para apoio à parentalidade, concessão antecipada de férias individuais, faltas abonadas e auxílio creche.</a:t>
          </a:r>
          <a:endParaRPr lang="en-US" sz="1000" kern="1200" dirty="0"/>
        </a:p>
      </dsp:txBody>
      <dsp:txXfrm>
        <a:off x="0" y="1356588"/>
        <a:ext cx="7704162" cy="677301"/>
      </dsp:txXfrm>
    </dsp:sp>
    <dsp:sp modelId="{82DD24DF-97AE-43A9-8F27-73D8CCC0B56A}">
      <dsp:nvSpPr>
        <dsp:cNvPr id="0" name=""/>
        <dsp:cNvSpPr/>
      </dsp:nvSpPr>
      <dsp:spPr>
        <a:xfrm>
          <a:off x="0" y="2033889"/>
          <a:ext cx="7704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C83B3-39DC-433F-9DAA-5517B1CADDD7}">
      <dsp:nvSpPr>
        <dsp:cNvPr id="0" name=""/>
        <dsp:cNvSpPr/>
      </dsp:nvSpPr>
      <dsp:spPr>
        <a:xfrm>
          <a:off x="0" y="2033889"/>
          <a:ext cx="7704162" cy="677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i="0" kern="1200" dirty="0"/>
            <a:t>Na </a:t>
          </a:r>
          <a:r>
            <a:rPr lang="pt-BR" sz="1000" b="1" i="0" kern="1200" dirty="0"/>
            <a:t>La Guapa </a:t>
          </a:r>
          <a:r>
            <a:rPr lang="pt-BR" sz="1000" b="0" i="0" kern="1200" dirty="0"/>
            <a:t>valorizamos, respeitamos e temos um compromisso firmado para valorização das ações de Diversidade, Equidade e Inclusão. Garantimos tratamento igualitário e sem qualquer discriminação de gênero, raça , orientação sexual ou identidade de gênero -  proporcionando a igualdade de oportunidades entre homens e mulheres.</a:t>
          </a:r>
          <a:endParaRPr lang="en-US" sz="1000" kern="1200" dirty="0"/>
        </a:p>
      </dsp:txBody>
      <dsp:txXfrm>
        <a:off x="0" y="2033889"/>
        <a:ext cx="7704162" cy="677301"/>
      </dsp:txXfrm>
    </dsp:sp>
    <dsp:sp modelId="{1A0B2487-54FC-486C-8EBC-7811F0571A7E}">
      <dsp:nvSpPr>
        <dsp:cNvPr id="0" name=""/>
        <dsp:cNvSpPr/>
      </dsp:nvSpPr>
      <dsp:spPr>
        <a:xfrm>
          <a:off x="0" y="2711191"/>
          <a:ext cx="7704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D3EC9-6BCC-4747-BF9E-DC866CECC960}">
      <dsp:nvSpPr>
        <dsp:cNvPr id="0" name=""/>
        <dsp:cNvSpPr/>
      </dsp:nvSpPr>
      <dsp:spPr>
        <a:xfrm>
          <a:off x="0" y="2711191"/>
          <a:ext cx="7704162" cy="677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i="0" kern="1200" dirty="0"/>
            <a:t>Possuímos inclusive, diversas mulheres que compõem nosso time de Liderança ( </a:t>
          </a:r>
          <a:r>
            <a:rPr lang="pt-BR" sz="1000" b="1" i="0" kern="1200" dirty="0"/>
            <a:t>75% do nosso quadro de Liderança é formado por mulheres </a:t>
          </a:r>
          <a:r>
            <a:rPr lang="pt-BR" sz="1000" b="0" i="0" kern="1200" dirty="0"/>
            <a:t>) – onde incentivamos continuamente o crescimento profissional de cada uma delas.</a:t>
          </a:r>
          <a:endParaRPr lang="en-US" sz="1000" kern="1200" dirty="0"/>
        </a:p>
      </dsp:txBody>
      <dsp:txXfrm>
        <a:off x="0" y="2711191"/>
        <a:ext cx="7704162" cy="677301"/>
      </dsp:txXfrm>
    </dsp:sp>
    <dsp:sp modelId="{74C08104-FF03-4302-82BF-6A8F5AE8A5B5}">
      <dsp:nvSpPr>
        <dsp:cNvPr id="0" name=""/>
        <dsp:cNvSpPr/>
      </dsp:nvSpPr>
      <dsp:spPr>
        <a:xfrm>
          <a:off x="0" y="3388492"/>
          <a:ext cx="7704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1FBF7-3DE5-4D31-AD22-EB787794225F}">
      <dsp:nvSpPr>
        <dsp:cNvPr id="0" name=""/>
        <dsp:cNvSpPr/>
      </dsp:nvSpPr>
      <dsp:spPr>
        <a:xfrm>
          <a:off x="0" y="3388492"/>
          <a:ext cx="7704162" cy="677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i="0" kern="1200" dirty="0"/>
            <a:t>Nosso time é diverso e nosso ambiente inclusivo, com oportunidades equitativas para todos e todas, e estes são alguns dos motivos que nos levaram ao crescimento, nos permitindo hoje alcançar o décimo aniversário. </a:t>
          </a:r>
          <a:endParaRPr lang="en-US" sz="1000" kern="1200" dirty="0"/>
        </a:p>
      </dsp:txBody>
      <dsp:txXfrm>
        <a:off x="0" y="3388492"/>
        <a:ext cx="7704162" cy="677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367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2457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2601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43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4175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270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8818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2430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9402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2103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7324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8423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9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4">
            <a:extLst>
              <a:ext uri="{FF2B5EF4-FFF2-40B4-BE49-F238E27FC236}">
                <a16:creationId xmlns:a16="http://schemas.microsoft.com/office/drawing/2014/main" id="{D1F674AC-9E7B-8C25-9864-26E9A84EB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791362"/>
              </p:ext>
            </p:extLst>
          </p:nvPr>
        </p:nvGraphicFramePr>
        <p:xfrm>
          <a:off x="780678" y="610032"/>
          <a:ext cx="7704162" cy="406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 descr="Forma, Seta&#10;&#10;Descrição gerada automaticamente">
            <a:extLst>
              <a:ext uri="{FF2B5EF4-FFF2-40B4-BE49-F238E27FC236}">
                <a16:creationId xmlns:a16="http://schemas.microsoft.com/office/drawing/2014/main" id="{57C56CC7-CB8B-449D-FC13-02C59D26D9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347" t="95640"/>
          <a:stretch/>
        </p:blipFill>
        <p:spPr>
          <a:xfrm>
            <a:off x="3023442" y="4872112"/>
            <a:ext cx="6120558" cy="22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2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7" name="Google Shape;67;p3"/>
          <p:cNvSpPr txBox="1">
            <a:spLocks noGrp="1"/>
          </p:cNvSpPr>
          <p:nvPr>
            <p:ph type="body" idx="1"/>
          </p:nvPr>
        </p:nvSpPr>
        <p:spPr>
          <a:xfrm>
            <a:off x="822959" y="1677228"/>
            <a:ext cx="4483453" cy="2739500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/>
          </a:bodyPr>
          <a:lstStyle/>
          <a:p>
            <a:pPr marL="1143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Calibri" panose="020F0502020204030204" pitchFamily="34" charset="0"/>
              <a:buChar char="•"/>
            </a:pPr>
            <a:r>
              <a:rPr lang="en-US" sz="1100" b="1" i="0" u="none" strike="noStrike">
                <a:solidFill>
                  <a:srgbClr val="FFFFFF"/>
                </a:solidFill>
                <a:sym typeface="Arial"/>
              </a:rPr>
              <a:t>CONSIDERAÇÕES IMPORTANTES SOBRE O RELATÓRIO DIVULGADO: </a:t>
            </a:r>
            <a:endParaRPr lang="en-US" sz="1100">
              <a:solidFill>
                <a:srgbClr val="FFFFFF"/>
              </a:solidFill>
            </a:endParaRPr>
          </a:p>
          <a:p>
            <a:pPr marL="1143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Calibri" panose="020F0502020204030204" pitchFamily="34" charset="0"/>
              <a:buChar char="•"/>
            </a:pPr>
            <a:endParaRPr lang="en-US" sz="1100" b="0" i="0" u="none" strike="noStrike">
              <a:solidFill>
                <a:srgbClr val="FFFFFF"/>
              </a:solidFill>
              <a:sym typeface="Arial"/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Calibri" panose="020F0502020204030204" pitchFamily="34" charset="0"/>
              <a:buChar char="•"/>
            </a:pPr>
            <a:r>
              <a:rPr lang="en-US" sz="1100" b="0" i="0" u="none" strike="noStrike">
                <a:solidFill>
                  <a:srgbClr val="FFFFFF"/>
                </a:solidFill>
                <a:sym typeface="Arial"/>
              </a:rPr>
              <a:t>O relatório a seguir foi elaborado pelo Ministério do Trabalho e Emprego, do Governo Federal, e levou em conta informações do eSocial de 2022.</a:t>
            </a:r>
            <a:endParaRPr lang="en-US" sz="1100">
              <a:solidFill>
                <a:srgbClr val="FFFFFF"/>
              </a:solidFill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Calibri" panose="020F0502020204030204" pitchFamily="34" charset="0"/>
              <a:buChar char="•"/>
            </a:pPr>
            <a:endParaRPr lang="en-US" sz="1100" b="0" i="0" u="none" strike="noStrike">
              <a:solidFill>
                <a:srgbClr val="FFFFFF"/>
              </a:solidFill>
              <a:sym typeface="Arial"/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Calibri" panose="020F0502020204030204" pitchFamily="34" charset="0"/>
              <a:buChar char="•"/>
            </a:pPr>
            <a:r>
              <a:rPr lang="en-US" sz="1100" b="0" i="0" u="none" strike="noStrike">
                <a:solidFill>
                  <a:srgbClr val="FFFFFF"/>
                </a:solidFill>
                <a:sym typeface="Arial"/>
              </a:rPr>
              <a:t>Em atendimento às normas publicadas, os relatórios são divididos por filiais com 100 ou mais empregados(as). Desse modo, apenas uma unidade La Guapa foi contemplada na pesquisa</a:t>
            </a:r>
            <a:endParaRPr lang="en-US" sz="1100">
              <a:solidFill>
                <a:srgbClr val="FFFFFF"/>
              </a:solidFill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Calibri" panose="020F0502020204030204" pitchFamily="34" charset="0"/>
              <a:buChar char="•"/>
            </a:pPr>
            <a:endParaRPr lang="en-US" sz="1100" b="0" i="0" u="none" strike="noStrike">
              <a:solidFill>
                <a:srgbClr val="FFFFFF"/>
              </a:solidFill>
              <a:sym typeface="Arial"/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Calibri" panose="020F0502020204030204" pitchFamily="34" charset="0"/>
              <a:buChar char="•"/>
            </a:pPr>
            <a:r>
              <a:rPr lang="en-US" sz="1100" b="0" u="none" strike="noStrike">
                <a:solidFill>
                  <a:srgbClr val="FFFFFF"/>
                </a:solidFill>
                <a:sym typeface="Arial"/>
              </a:rPr>
              <a:t>A metodologia utilizada para elaboração deste relatório pode não refletir as dinâmicas mais atuais do Grupo La Guapa</a:t>
            </a:r>
            <a:endParaRPr lang="en-US" sz="1100">
              <a:solidFill>
                <a:srgbClr val="FFFFFF"/>
              </a:solidFill>
              <a:sym typeface="Arial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2" name="Imagem 1" descr="Forma&#10;&#10;Descrição gerada automaticamente com confiança baixa">
            <a:extLst>
              <a:ext uri="{FF2B5EF4-FFF2-40B4-BE49-F238E27FC236}">
                <a16:creationId xmlns:a16="http://schemas.microsoft.com/office/drawing/2014/main" id="{5C384A05-D67D-4363-B6B0-9D837A744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86" y="1689571"/>
            <a:ext cx="2470690" cy="17480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88" name="Rectangle 7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89" name="Rectangle 8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342900"/>
            <a:ext cx="8455914" cy="445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8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390906"/>
            <a:ext cx="8359902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Google Shape;72;p4" descr="Interface gráfica do usuário&#10;&#10;Descrição gerada automaticamente"/>
          <p:cNvPicPr preferRelativeResize="0"/>
          <p:nvPr/>
        </p:nvPicPr>
        <p:blipFill rotWithShape="1">
          <a:blip r:embed="rId3"/>
          <a:stretch/>
        </p:blipFill>
        <p:spPr>
          <a:xfrm>
            <a:off x="1804740" y="679449"/>
            <a:ext cx="5558522" cy="3779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1135</TotalTime>
  <Words>391</Words>
  <Application>Microsoft Office PowerPoint</Application>
  <PresentationFormat>Apresentação na tela (16:9)</PresentationFormat>
  <Paragraphs>13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Silmara Pires</dc:creator>
  <cp:lastModifiedBy>La Guapa | Emporio de Empanadas</cp:lastModifiedBy>
  <cp:revision>5</cp:revision>
  <dcterms:modified xsi:type="dcterms:W3CDTF">2024-04-24T16:23:52Z</dcterms:modified>
</cp:coreProperties>
</file>